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4"/>
  </p:normalViewPr>
  <p:slideViewPr>
    <p:cSldViewPr snapToGrid="0" snapToObjects="1">
      <p:cViewPr varScale="1">
        <p:scale>
          <a:sx n="90" d="100"/>
          <a:sy n="90" d="100"/>
        </p:scale>
        <p:origin x="232" y="4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ru-RU"/>
              <a:t>Образец заголовка</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16656EA4-6FC1-8F40-A6B7-063C8D138AB4}" type="datetimeFigureOut">
              <a:rPr lang="ru-RU" smtClean="0"/>
              <a:t>25.10.2022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18679719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ru-RU"/>
              <a:t>Образец заголовка</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16656EA4-6FC1-8F40-A6B7-063C8D138AB4}" type="datetimeFigureOut">
              <a:rPr lang="ru-RU" smtClean="0"/>
              <a:t>25.10.2022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1912842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ru-RU"/>
              <a:t>Образец заголовка</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16656EA4-6FC1-8F40-A6B7-063C8D138AB4}" type="datetimeFigureOut">
              <a:rPr lang="ru-RU" smtClean="0"/>
              <a:t>25.10.2022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CEBE76E-A186-D346-9298-091CF863BFC9}" type="slidenum">
              <a:rPr lang="ru-RU" smtClean="0"/>
              <a:t>‹#›</a:t>
            </a:fld>
            <a:endParaRPr lang="ru-RU"/>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517032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ru-RU"/>
              <a:t>Образец заголовка</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16656EA4-6FC1-8F40-A6B7-063C8D138AB4}" type="datetimeFigureOut">
              <a:rPr lang="ru-RU" smtClean="0"/>
              <a:t>25.10.2022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9514795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ru-RU"/>
              <a:t>Образец заголовка</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16656EA4-6FC1-8F40-A6B7-063C8D138AB4}" type="datetimeFigureOut">
              <a:rPr lang="ru-RU" smtClean="0"/>
              <a:t>25.10.2022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CEBE76E-A186-D346-9298-091CF863BFC9}" type="slidenum">
              <a:rPr lang="ru-RU" smtClean="0"/>
              <a:t>‹#›</a:t>
            </a:fld>
            <a:endParaRPr lang="ru-RU"/>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4362417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ru-RU"/>
              <a:t>Образец заголовка</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16656EA4-6FC1-8F40-A6B7-063C8D138AB4}" type="datetimeFigureOut">
              <a:rPr lang="ru-RU" smtClean="0"/>
              <a:t>25.10.2022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17865958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16656EA4-6FC1-8F40-A6B7-063C8D138AB4}" type="datetimeFigureOut">
              <a:rPr lang="ru-RU" smtClean="0"/>
              <a:t>25.10.2022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33360334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ru-RU"/>
              <a:t>Образец заголовка</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16656EA4-6FC1-8F40-A6B7-063C8D138AB4}" type="datetimeFigureOut">
              <a:rPr lang="ru-RU" smtClean="0"/>
              <a:t>25.10.2022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2538282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16656EA4-6FC1-8F40-A6B7-063C8D138AB4}" type="datetimeFigureOut">
              <a:rPr lang="ru-RU" smtClean="0"/>
              <a:t>25.10.2022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315658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ru-RU"/>
              <a:t>Образец заголовка</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16656EA4-6FC1-8F40-A6B7-063C8D138AB4}" type="datetimeFigureOut">
              <a:rPr lang="ru-RU" smtClean="0"/>
              <a:t>25.10.2022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402957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16656EA4-6FC1-8F40-A6B7-063C8D138AB4}" type="datetimeFigureOut">
              <a:rPr lang="ru-RU" smtClean="0"/>
              <a:t>25.10.2022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2584893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a:t>Образец заголовка</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16656EA4-6FC1-8F40-A6B7-063C8D138AB4}" type="datetimeFigureOut">
              <a:rPr lang="ru-RU" smtClean="0"/>
              <a:t>25.10.2022</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2404373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16656EA4-6FC1-8F40-A6B7-063C8D138AB4}" type="datetimeFigureOut">
              <a:rPr lang="ru-RU" smtClean="0"/>
              <a:t>25.10.2022</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3464442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656EA4-6FC1-8F40-A6B7-063C8D138AB4}" type="datetimeFigureOut">
              <a:rPr lang="ru-RU" smtClean="0"/>
              <a:t>25.10.2022</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3488545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ru-RU"/>
              <a:t>Образец заголовка</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16656EA4-6FC1-8F40-A6B7-063C8D138AB4}" type="datetimeFigureOut">
              <a:rPr lang="ru-RU" smtClean="0"/>
              <a:t>25.10.2022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4291625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16656EA4-6FC1-8F40-A6B7-063C8D138AB4}" type="datetimeFigureOut">
              <a:rPr lang="ru-RU" smtClean="0"/>
              <a:t>25.10.2022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CEBE76E-A186-D346-9298-091CF863BFC9}" type="slidenum">
              <a:rPr lang="ru-RU" smtClean="0"/>
              <a:t>‹#›</a:t>
            </a:fld>
            <a:endParaRPr lang="ru-RU"/>
          </a:p>
        </p:txBody>
      </p:sp>
    </p:spTree>
    <p:extLst>
      <p:ext uri="{BB962C8B-B14F-4D97-AF65-F5344CB8AC3E}">
        <p14:creationId xmlns:p14="http://schemas.microsoft.com/office/powerpoint/2010/main" val="33208801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ru-RU"/>
              <a:t>Образец заголовка</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6656EA4-6FC1-8F40-A6B7-063C8D138AB4}" type="datetimeFigureOut">
              <a:rPr lang="ru-RU" smtClean="0"/>
              <a:t>25.10.2022</a:t>
            </a:fld>
            <a:endParaRPr lang="ru-RU"/>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CEBE76E-A186-D346-9298-091CF863BFC9}" type="slidenum">
              <a:rPr lang="ru-RU" smtClean="0"/>
              <a:t>‹#›</a:t>
            </a:fld>
            <a:endParaRPr lang="ru-RU"/>
          </a:p>
        </p:txBody>
      </p:sp>
    </p:spTree>
    <p:extLst>
      <p:ext uri="{BB962C8B-B14F-4D97-AF65-F5344CB8AC3E}">
        <p14:creationId xmlns:p14="http://schemas.microsoft.com/office/powerpoint/2010/main" val="31185341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06BF4D6-33C5-497D-D065-80BFA775C70C}"/>
              </a:ext>
            </a:extLst>
          </p:cNvPr>
          <p:cNvSpPr txBox="1"/>
          <p:nvPr/>
        </p:nvSpPr>
        <p:spPr>
          <a:xfrm>
            <a:off x="432487" y="358346"/>
            <a:ext cx="9465276" cy="923330"/>
          </a:xfrm>
          <a:prstGeom prst="rect">
            <a:avLst/>
          </a:prstGeom>
          <a:noFill/>
        </p:spPr>
        <p:txBody>
          <a:bodyPr wrap="square" rtlCol="0">
            <a:spAutoFit/>
          </a:bodyPr>
          <a:lstStyle/>
          <a:p>
            <a:pPr algn="ctr"/>
            <a:r>
              <a:rPr lang="ru-RU" sz="3600" b="1" kern="1800" cap="all" dirty="0">
                <a:solidFill>
                  <a:srgbClr val="000000"/>
                </a:solidFill>
                <a:effectLst/>
                <a:latin typeface="PT Sans" panose="020B0503020203020204" pitchFamily="34" charset="0"/>
                <a:ea typeface="Times New Roman" panose="02020603050405020304" pitchFamily="18" charset="0"/>
                <a:cs typeface="Times New Roman" panose="02020603050405020304" pitchFamily="18" charset="0"/>
              </a:rPr>
              <a:t>ВЕРТИКАЛЬНОЕ ОЗЕЛЕНЕНИЕ ГОРОДОВ</a:t>
            </a:r>
            <a:endParaRPr lang="ru-RU" sz="3600" b="1" dirty="0">
              <a:effectLst/>
              <a:latin typeface="Calibri" panose="020F0502020204030204" pitchFamily="34" charset="0"/>
              <a:ea typeface="Calibri" panose="020F0502020204030204" pitchFamily="34" charset="0"/>
              <a:cs typeface="Times New Roman" panose="02020603050405020304" pitchFamily="18" charset="0"/>
            </a:endParaRPr>
          </a:p>
          <a:p>
            <a:endParaRPr lang="ru-RU" dirty="0"/>
          </a:p>
        </p:txBody>
      </p:sp>
      <p:pic>
        <p:nvPicPr>
          <p:cNvPr id="1026" name="Picture 2" descr="Сады Семирамиды XXI века: 7 зданий с вертикальным озеленением :: Зарубежная  недвижимость :: РБК Недвижимость">
            <a:extLst>
              <a:ext uri="{FF2B5EF4-FFF2-40B4-BE49-F238E27FC236}">
                <a16:creationId xmlns:a16="http://schemas.microsoft.com/office/drawing/2014/main" id="{AC909F04-7557-CD2E-7C75-CFC58C7E74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8462" y="1215596"/>
            <a:ext cx="7390969" cy="451904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FC60413-50B1-62E6-8444-34D251BE2D28}"/>
              </a:ext>
            </a:extLst>
          </p:cNvPr>
          <p:cNvSpPr txBox="1"/>
          <p:nvPr/>
        </p:nvSpPr>
        <p:spPr>
          <a:xfrm>
            <a:off x="271848" y="6120145"/>
            <a:ext cx="2990336" cy="430887"/>
          </a:xfrm>
          <a:prstGeom prst="rect">
            <a:avLst/>
          </a:prstGeom>
          <a:noFill/>
        </p:spPr>
        <p:txBody>
          <a:bodyPr wrap="square" rtlCol="0">
            <a:spAutoFit/>
          </a:bodyPr>
          <a:lstStyle/>
          <a:p>
            <a:r>
              <a:rPr lang="ru-RU" sz="1100" dirty="0"/>
              <a:t>Коновалов Илья</a:t>
            </a:r>
          </a:p>
          <a:p>
            <a:r>
              <a:rPr lang="ru-RU" sz="1100" dirty="0"/>
              <a:t>ИУ5-35Б</a:t>
            </a:r>
          </a:p>
        </p:txBody>
      </p:sp>
    </p:spTree>
    <p:extLst>
      <p:ext uri="{BB962C8B-B14F-4D97-AF65-F5344CB8AC3E}">
        <p14:creationId xmlns:p14="http://schemas.microsoft.com/office/powerpoint/2010/main" val="3902984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1EB0598-E3AD-2261-AB66-CD1429C65A68}"/>
              </a:ext>
            </a:extLst>
          </p:cNvPr>
          <p:cNvSpPr txBox="1"/>
          <p:nvPr/>
        </p:nvSpPr>
        <p:spPr>
          <a:xfrm>
            <a:off x="394642" y="564445"/>
            <a:ext cx="4248796" cy="6186309"/>
          </a:xfrm>
          <a:prstGeom prst="rect">
            <a:avLst/>
          </a:prstGeom>
          <a:noFill/>
        </p:spPr>
        <p:txBody>
          <a:bodyPr wrap="square" rtlCol="0">
            <a:spAutoFit/>
          </a:bodyPr>
          <a:lstStyle/>
          <a:p>
            <a:r>
              <a:rPr lang="ru-RU"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В 1988 г. французский дизайнер Патрик Бланк использовал вертикальное озеленение ландшафтный дизайн, для которого применил войлочную основу. Эта основа пропитывалась питательным раствором. Система Бланка дала начало так называемой ковровой технологии создания вертикальных садов. Позже появилась модульная технология, позволяющая набирать </a:t>
            </a:r>
            <a:r>
              <a:rPr lang="ru-RU"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фитокомпозиции</a:t>
            </a:r>
            <a:r>
              <a:rPr lang="ru-RU"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из компактных элементов. На сегодняшний день вертикальное озеленение – повсеместно признанное и популярное направление оформления жилых и офисных помещений, способ внести частичку природы в городской пейзаж, если для полноценного парка или сквера недостаточно места.</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ru-RU" dirty="0"/>
          </a:p>
        </p:txBody>
      </p:sp>
      <p:pic>
        <p:nvPicPr>
          <p:cNvPr id="2050" name="Picture 2" descr="Вертикальное озеленение Москвы - ПульсИНФО">
            <a:extLst>
              <a:ext uri="{FF2B5EF4-FFF2-40B4-BE49-F238E27FC236}">
                <a16:creationId xmlns:a16="http://schemas.microsoft.com/office/drawing/2014/main" id="{9A7716D0-FC03-00CC-F876-C712ED4541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3438" y="1086565"/>
            <a:ext cx="7436143" cy="46848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3395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211B4C3-5697-EF51-6CD2-C0B57420B04D}"/>
              </a:ext>
            </a:extLst>
          </p:cNvPr>
          <p:cNvSpPr txBox="1"/>
          <p:nvPr/>
        </p:nvSpPr>
        <p:spPr>
          <a:xfrm>
            <a:off x="1089025" y="795676"/>
            <a:ext cx="8526463" cy="1754326"/>
          </a:xfrm>
          <a:prstGeom prst="rect">
            <a:avLst/>
          </a:prstGeom>
          <a:noFill/>
        </p:spPr>
        <p:txBody>
          <a:bodyPr wrap="square">
            <a:spAutoFit/>
          </a:bodyPr>
          <a:lstStyle/>
          <a:p>
            <a:pPr>
              <a:spcBef>
                <a:spcPts val="600"/>
              </a:spcBef>
              <a:spcAft>
                <a:spcPts val="1200"/>
              </a:spcAft>
            </a:pPr>
            <a:r>
              <a:rPr lang="ru-RU"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Вертикальное озеленение городов – это не только дань современной моде, но и необходимость, вызванная душными городами, закованными в бетон и асфальт. На маленьких уличных газонах сложно воплотить что-либо глобальное. Именно в таких местах применяется подобный метод озеленения. Также этот способ незаменим, когда возникает необходимость разделить зону отдыха и рабочее пространство.</a:t>
            </a:r>
            <a:endParaRPr lang="ru-RU"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074" name="Picture 2" descr="Вертикальное озеленение – семь современных чудес света | СуперРиэлт">
            <a:extLst>
              <a:ext uri="{FF2B5EF4-FFF2-40B4-BE49-F238E27FC236}">
                <a16:creationId xmlns:a16="http://schemas.microsoft.com/office/drawing/2014/main" id="{CD0ED42D-D4B5-26CD-A6B4-3DBDDD02B2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5675" y="2918262"/>
            <a:ext cx="6629078" cy="356076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Вертикальное озеленение Парижа: новое решение">
            <a:extLst>
              <a:ext uri="{FF2B5EF4-FFF2-40B4-BE49-F238E27FC236}">
                <a16:creationId xmlns:a16="http://schemas.microsoft.com/office/drawing/2014/main" id="{83973CA8-079C-C67B-DBAB-5941FA185E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9025" y="2918262"/>
            <a:ext cx="2691177" cy="356076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80E176C-5A81-0CCE-8D56-DE8394FD85B9}"/>
              </a:ext>
            </a:extLst>
          </p:cNvPr>
          <p:cNvSpPr txBox="1"/>
          <p:nvPr/>
        </p:nvSpPr>
        <p:spPr>
          <a:xfrm>
            <a:off x="2714625" y="165806"/>
            <a:ext cx="6900863" cy="523220"/>
          </a:xfrm>
          <a:prstGeom prst="rect">
            <a:avLst/>
          </a:prstGeom>
          <a:noFill/>
        </p:spPr>
        <p:txBody>
          <a:bodyPr wrap="square" rtlCol="0">
            <a:spAutoFit/>
          </a:bodyPr>
          <a:lstStyle/>
          <a:p>
            <a:pPr algn="ctr"/>
            <a:r>
              <a:rPr lang="ru-RU" sz="2800" b="1" u="sng" dirty="0">
                <a:solidFill>
                  <a:schemeClr val="accent1"/>
                </a:solidFill>
              </a:rPr>
              <a:t>Применение и назначение</a:t>
            </a:r>
          </a:p>
        </p:txBody>
      </p:sp>
    </p:spTree>
    <p:extLst>
      <p:ext uri="{BB962C8B-B14F-4D97-AF65-F5344CB8AC3E}">
        <p14:creationId xmlns:p14="http://schemas.microsoft.com/office/powerpoint/2010/main" val="3490529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9B8824E-1363-2BC3-FDEB-E8A73B477BBB}"/>
              </a:ext>
            </a:extLst>
          </p:cNvPr>
          <p:cNvSpPr txBox="1"/>
          <p:nvPr/>
        </p:nvSpPr>
        <p:spPr>
          <a:xfrm>
            <a:off x="2386013" y="200025"/>
            <a:ext cx="6486525" cy="523220"/>
          </a:xfrm>
          <a:prstGeom prst="rect">
            <a:avLst/>
          </a:prstGeom>
          <a:noFill/>
        </p:spPr>
        <p:txBody>
          <a:bodyPr wrap="square" rtlCol="0">
            <a:spAutoFit/>
          </a:bodyPr>
          <a:lstStyle/>
          <a:p>
            <a:pPr algn="ctr"/>
            <a:r>
              <a:rPr lang="ru-RU" sz="2800" b="1" u="sng" dirty="0">
                <a:solidFill>
                  <a:schemeClr val="accent1"/>
                </a:solidFill>
              </a:rPr>
              <a:t>Условия</a:t>
            </a:r>
          </a:p>
        </p:txBody>
      </p:sp>
      <p:pic>
        <p:nvPicPr>
          <p:cNvPr id="4098" name="Picture 2" descr="Зеленые фасады, белые крыши и ветряные башни: как мегаполисы спасаются от  жары">
            <a:extLst>
              <a:ext uri="{FF2B5EF4-FFF2-40B4-BE49-F238E27FC236}">
                <a16:creationId xmlns:a16="http://schemas.microsoft.com/office/drawing/2014/main" id="{0B38B956-F4F4-8F01-3323-E98F903D23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6725" y="2957437"/>
            <a:ext cx="6692900" cy="363213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DF686A8-8A55-A25F-FF03-14899043D2A1}"/>
              </a:ext>
            </a:extLst>
          </p:cNvPr>
          <p:cNvSpPr txBox="1"/>
          <p:nvPr/>
        </p:nvSpPr>
        <p:spPr>
          <a:xfrm>
            <a:off x="171450" y="824678"/>
            <a:ext cx="9529763" cy="2031325"/>
          </a:xfrm>
          <a:prstGeom prst="rect">
            <a:avLst/>
          </a:prstGeom>
          <a:noFill/>
        </p:spPr>
        <p:txBody>
          <a:bodyPr wrap="square" rtlCol="0">
            <a:spAutoFit/>
          </a:bodyPr>
          <a:lstStyle/>
          <a:p>
            <a:r>
              <a:rPr lang="ru-RU" sz="1800" b="1" dirty="0">
                <a:solidFill>
                  <a:srgbClr val="000000"/>
                </a:solidFill>
                <a:effectLst/>
                <a:latin typeface="Arial" panose="020B0604020202020204" pitchFamily="34" charset="0"/>
                <a:ea typeface="Calibri" panose="020F0502020204030204" pitchFamily="34" charset="0"/>
              </a:rPr>
              <a:t>Во-первых</a:t>
            </a:r>
            <a:r>
              <a:rPr lang="ru-RU" sz="1800" dirty="0">
                <a:solidFill>
                  <a:srgbClr val="000000"/>
                </a:solidFill>
                <a:effectLst/>
                <a:latin typeface="Arial" panose="020B0604020202020204" pitchFamily="34" charset="0"/>
                <a:ea typeface="Calibri" panose="020F0502020204030204" pitchFamily="34" charset="0"/>
              </a:rPr>
              <a:t>, это пространство. Обычно на зеленую картину отводится площадь помещения в расчете 1 м</a:t>
            </a:r>
            <a:r>
              <a:rPr lang="ru-RU" sz="1800" baseline="30000" dirty="0">
                <a:solidFill>
                  <a:srgbClr val="000000"/>
                </a:solidFill>
                <a:effectLst/>
                <a:latin typeface="Arial" panose="020B0604020202020204" pitchFamily="34" charset="0"/>
                <a:ea typeface="Calibri" panose="020F0502020204030204" pitchFamily="34" charset="0"/>
              </a:rPr>
              <a:t>2</a:t>
            </a:r>
            <a:r>
              <a:rPr lang="ru-RU" sz="1800" dirty="0">
                <a:solidFill>
                  <a:srgbClr val="000000"/>
                </a:solidFill>
                <a:effectLst/>
                <a:latin typeface="Arial" panose="020B0604020202020204" pitchFamily="34" charset="0"/>
                <a:ea typeface="Calibri" panose="020F0502020204030204" pitchFamily="34" charset="0"/>
              </a:rPr>
              <a:t> на 10 м</a:t>
            </a:r>
            <a:r>
              <a:rPr lang="ru-RU" sz="1800" baseline="30000" dirty="0">
                <a:solidFill>
                  <a:srgbClr val="000000"/>
                </a:solidFill>
                <a:effectLst/>
                <a:latin typeface="Arial" panose="020B0604020202020204" pitchFamily="34" charset="0"/>
                <a:ea typeface="Calibri" panose="020F0502020204030204" pitchFamily="34" charset="0"/>
              </a:rPr>
              <a:t>2</a:t>
            </a:r>
            <a:r>
              <a:rPr lang="ru-RU" sz="1800" dirty="0">
                <a:solidFill>
                  <a:srgbClr val="000000"/>
                </a:solidFill>
                <a:effectLst/>
                <a:latin typeface="Arial" panose="020B0604020202020204" pitchFamily="34" charset="0"/>
                <a:ea typeface="Calibri" panose="020F0502020204030204" pitchFamily="34" charset="0"/>
              </a:rPr>
              <a:t> общей площади. </a:t>
            </a:r>
            <a:r>
              <a:rPr lang="ru-RU" sz="1800" b="1" dirty="0">
                <a:solidFill>
                  <a:srgbClr val="000000"/>
                </a:solidFill>
                <a:effectLst/>
                <a:latin typeface="Arial" panose="020B0604020202020204" pitchFamily="34" charset="0"/>
                <a:ea typeface="Calibri" panose="020F0502020204030204" pitchFamily="34" charset="0"/>
              </a:rPr>
              <a:t>Во-вторых</a:t>
            </a:r>
            <a:r>
              <a:rPr lang="ru-RU" sz="1800" dirty="0">
                <a:solidFill>
                  <a:srgbClr val="000000"/>
                </a:solidFill>
                <a:effectLst/>
                <a:latin typeface="Arial" panose="020B0604020202020204" pitchFamily="34" charset="0"/>
                <a:ea typeface="Calibri" panose="020F0502020204030204" pitchFamily="34" charset="0"/>
              </a:rPr>
              <a:t>, наличие трубопровода, так как растения постоянно нуждаются в воде. </a:t>
            </a:r>
            <a:r>
              <a:rPr lang="ru-RU" sz="1800" b="1" dirty="0">
                <a:solidFill>
                  <a:srgbClr val="000000"/>
                </a:solidFill>
                <a:effectLst/>
                <a:latin typeface="Arial" panose="020B0604020202020204" pitchFamily="34" charset="0"/>
                <a:ea typeface="Calibri" panose="020F0502020204030204" pitchFamily="34" charset="0"/>
              </a:rPr>
              <a:t>В-третьих</a:t>
            </a:r>
            <a:r>
              <a:rPr lang="ru-RU" sz="1800" dirty="0">
                <a:solidFill>
                  <a:srgbClr val="000000"/>
                </a:solidFill>
                <a:effectLst/>
                <a:latin typeface="Arial" panose="020B0604020202020204" pitchFamily="34" charset="0"/>
                <a:ea typeface="Calibri" panose="020F0502020204030204" pitchFamily="34" charset="0"/>
              </a:rPr>
              <a:t>, это электрическая розетка, к которой будет подключена </a:t>
            </a:r>
            <a:r>
              <a:rPr lang="ru-RU" sz="1800" dirty="0" err="1">
                <a:solidFill>
                  <a:srgbClr val="000000"/>
                </a:solidFill>
                <a:effectLst/>
                <a:latin typeface="Arial" panose="020B0604020202020204" pitchFamily="34" charset="0"/>
                <a:ea typeface="Calibri" panose="020F0502020204030204" pitchFamily="34" charset="0"/>
              </a:rPr>
              <a:t>гидропоническая</a:t>
            </a:r>
            <a:r>
              <a:rPr lang="ru-RU" sz="1800" dirty="0">
                <a:solidFill>
                  <a:srgbClr val="000000"/>
                </a:solidFill>
                <a:effectLst/>
                <a:latin typeface="Arial" panose="020B0604020202020204" pitchFamily="34" charset="0"/>
                <a:ea typeface="Calibri" panose="020F0502020204030204" pitchFamily="34" charset="0"/>
              </a:rPr>
              <a:t> система. </a:t>
            </a:r>
            <a:r>
              <a:rPr lang="ru-RU" sz="1800" b="1" dirty="0">
                <a:solidFill>
                  <a:srgbClr val="000000"/>
                </a:solidFill>
                <a:effectLst/>
                <a:latin typeface="Arial" panose="020B0604020202020204" pitchFamily="34" charset="0"/>
                <a:ea typeface="Calibri" panose="020F0502020204030204" pitchFamily="34" charset="0"/>
              </a:rPr>
              <a:t>В-четвертых</a:t>
            </a:r>
            <a:r>
              <a:rPr lang="ru-RU" sz="1800" dirty="0">
                <a:solidFill>
                  <a:srgbClr val="000000"/>
                </a:solidFill>
                <a:effectLst/>
                <a:latin typeface="Arial" panose="020B0604020202020204" pitchFamily="34" charset="0"/>
                <a:ea typeface="Calibri" panose="020F0502020204030204" pitchFamily="34" charset="0"/>
              </a:rPr>
              <a:t>, естественный свет (или возможность заменить его искусственным). </a:t>
            </a:r>
            <a:r>
              <a:rPr lang="ru-RU" sz="1800" b="1" dirty="0">
                <a:solidFill>
                  <a:srgbClr val="000000"/>
                </a:solidFill>
                <a:effectLst/>
                <a:latin typeface="Arial" panose="020B0604020202020204" pitchFamily="34" charset="0"/>
                <a:ea typeface="Calibri" panose="020F0502020204030204" pitchFamily="34" charset="0"/>
              </a:rPr>
              <a:t>В-пятых</a:t>
            </a:r>
            <a:r>
              <a:rPr lang="ru-RU" sz="1800" dirty="0">
                <a:solidFill>
                  <a:srgbClr val="000000"/>
                </a:solidFill>
                <a:effectLst/>
                <a:latin typeface="Arial" panose="020B0604020202020204" pitchFamily="34" charset="0"/>
                <a:ea typeface="Calibri" panose="020F0502020204030204" pitchFamily="34" charset="0"/>
              </a:rPr>
              <a:t>, стены должны быть крепкими, т.к. им придется выдерживать относительно большой вес </a:t>
            </a:r>
            <a:r>
              <a:rPr lang="ru-RU" sz="1800" dirty="0" err="1">
                <a:solidFill>
                  <a:srgbClr val="000000"/>
                </a:solidFill>
                <a:effectLst/>
                <a:latin typeface="Arial" panose="020B0604020202020204" pitchFamily="34" charset="0"/>
                <a:ea typeface="Calibri" panose="020F0502020204030204" pitchFamily="34" charset="0"/>
              </a:rPr>
              <a:t>фитомодулей</a:t>
            </a:r>
            <a:r>
              <a:rPr lang="ru-RU" sz="1800" dirty="0">
                <a:solidFill>
                  <a:srgbClr val="000000"/>
                </a:solidFill>
                <a:effectLst/>
                <a:latin typeface="Arial" panose="020B0604020202020204" pitchFamily="34" charset="0"/>
                <a:ea typeface="Calibri" panose="020F0502020204030204" pitchFamily="34" charset="0"/>
              </a:rPr>
              <a:t>. </a:t>
            </a:r>
            <a:endParaRPr lang="ru-RU" dirty="0"/>
          </a:p>
        </p:txBody>
      </p:sp>
    </p:spTree>
    <p:extLst>
      <p:ext uri="{BB962C8B-B14F-4D97-AF65-F5344CB8AC3E}">
        <p14:creationId xmlns:p14="http://schemas.microsoft.com/office/powerpoint/2010/main" val="2913395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9AC0CD3-CAF8-91D4-24DB-A1E8585298BC}"/>
              </a:ext>
            </a:extLst>
          </p:cNvPr>
          <p:cNvSpPr txBox="1"/>
          <p:nvPr/>
        </p:nvSpPr>
        <p:spPr>
          <a:xfrm>
            <a:off x="3571875" y="142875"/>
            <a:ext cx="4500563" cy="800219"/>
          </a:xfrm>
          <a:prstGeom prst="rect">
            <a:avLst/>
          </a:prstGeom>
          <a:noFill/>
        </p:spPr>
        <p:txBody>
          <a:bodyPr wrap="square" rtlCol="0">
            <a:spAutoFit/>
          </a:bodyPr>
          <a:lstStyle/>
          <a:p>
            <a:pPr algn="ctr"/>
            <a:r>
              <a:rPr lang="ru-RU" sz="2800" b="1" u="sng" cap="all" spc="75" dirty="0">
                <a:solidFill>
                  <a:schemeClr val="accent1"/>
                </a:solidFill>
                <a:effectLst/>
                <a:latin typeface="Arial" panose="020B0604020202020204" pitchFamily="34" charset="0"/>
                <a:ea typeface="Times New Roman" panose="02020603050405020304" pitchFamily="18" charset="0"/>
              </a:rPr>
              <a:t>УМНЫЕ «ГОРШКИ»</a:t>
            </a:r>
            <a:endParaRPr lang="ru-RU" sz="2800" b="1" u="sng" dirty="0">
              <a:solidFill>
                <a:schemeClr val="accent1"/>
              </a:solidFill>
              <a:effectLst/>
              <a:latin typeface="Times New Roman" panose="02020603050405020304" pitchFamily="18" charset="0"/>
              <a:ea typeface="Times New Roman" panose="02020603050405020304" pitchFamily="18" charset="0"/>
            </a:endParaRPr>
          </a:p>
          <a:p>
            <a:endParaRPr lang="ru-RU" dirty="0"/>
          </a:p>
        </p:txBody>
      </p:sp>
      <p:pic>
        <p:nvPicPr>
          <p:cNvPr id="5122" name="Picture 2" descr="Вертикальное Озеленение в городе (41 фото) » НА ДАЧЕ ФОТО">
            <a:extLst>
              <a:ext uri="{FF2B5EF4-FFF2-40B4-BE49-F238E27FC236}">
                <a16:creationId xmlns:a16="http://schemas.microsoft.com/office/drawing/2014/main" id="{4AD38C56-B38C-CF2F-E08E-1D4BA6ECE7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1775" y="927436"/>
            <a:ext cx="4503420" cy="56292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E543D6F-878A-21B7-267D-0F57161F5B05}"/>
              </a:ext>
            </a:extLst>
          </p:cNvPr>
          <p:cNvSpPr txBox="1"/>
          <p:nvPr/>
        </p:nvSpPr>
        <p:spPr>
          <a:xfrm>
            <a:off x="416243" y="927436"/>
            <a:ext cx="5508308" cy="5632311"/>
          </a:xfrm>
          <a:prstGeom prst="rect">
            <a:avLst/>
          </a:prstGeom>
          <a:noFill/>
        </p:spPr>
        <p:txBody>
          <a:bodyPr wrap="square" rtlCol="0">
            <a:spAutoFit/>
          </a:bodyPr>
          <a:lstStyle/>
          <a:p>
            <a:r>
              <a:rPr lang="ru-RU" sz="1800" dirty="0">
                <a:solidFill>
                  <a:srgbClr val="000000"/>
                </a:solidFill>
                <a:effectLst/>
                <a:latin typeface="Arial" panose="020B0604020202020204" pitchFamily="34" charset="0"/>
                <a:ea typeface="Calibri" panose="020F0502020204030204" pitchFamily="34" charset="0"/>
              </a:rPr>
              <a:t>Вертикальные сады в интерьере могут быть самых разных размеров. Как правило, для их создания используются </a:t>
            </a:r>
            <a:r>
              <a:rPr lang="ru-RU" sz="1800" dirty="0" err="1">
                <a:solidFill>
                  <a:srgbClr val="000000"/>
                </a:solidFill>
                <a:effectLst/>
                <a:latin typeface="Arial" panose="020B0604020202020204" pitchFamily="34" charset="0"/>
                <a:ea typeface="Calibri" panose="020F0502020204030204" pitchFamily="34" charset="0"/>
              </a:rPr>
              <a:t>гидропонические</a:t>
            </a:r>
            <a:r>
              <a:rPr lang="ru-RU" sz="1800" dirty="0">
                <a:solidFill>
                  <a:srgbClr val="000000"/>
                </a:solidFill>
                <a:effectLst/>
                <a:latin typeface="Arial" panose="020B0604020202020204" pitchFamily="34" charset="0"/>
                <a:ea typeface="Calibri" panose="020F0502020204030204" pitchFamily="34" charset="0"/>
              </a:rPr>
              <a:t> системы, где питание растений осуществляется без использования грунта. Это помогает избежать грязи и неприятного запаха в помещении. </a:t>
            </a:r>
          </a:p>
          <a:p>
            <a:endParaRPr lang="ru-RU" sz="1800" dirty="0">
              <a:solidFill>
                <a:srgbClr val="000000"/>
              </a:solidFill>
              <a:effectLst/>
              <a:latin typeface="Arial" panose="020B0604020202020204" pitchFamily="34" charset="0"/>
              <a:ea typeface="Times New Roman" panose="02020603050405020304" pitchFamily="18" charset="0"/>
            </a:endParaRPr>
          </a:p>
          <a:p>
            <a:r>
              <a:rPr lang="ru-RU" sz="1800" dirty="0">
                <a:solidFill>
                  <a:srgbClr val="000000"/>
                </a:solidFill>
                <a:effectLst/>
                <a:latin typeface="Arial" panose="020B0604020202020204" pitchFamily="34" charset="0"/>
                <a:ea typeface="Times New Roman" panose="02020603050405020304" pitchFamily="18" charset="0"/>
              </a:rPr>
              <a:t>Вертикальные сады часто используются в офисных зданиях. Например, таким образом могут быть декорирована одна из стен вестибюля. Композиция размерами поменьше хорошо впишется в интерьер зоны отдыха рабочего кабинета, давая глазу отдых. Также живые картины и даже целые зеленые стены могут быть выбраны и для оформления жилых помещений. Как правило, вертикальное озеленение в квартире создается из экзотических растений.</a:t>
            </a:r>
            <a:endParaRPr lang="ru-RU" sz="1800" dirty="0">
              <a:effectLst/>
              <a:latin typeface="Times New Roman" panose="02020603050405020304" pitchFamily="18" charset="0"/>
              <a:ea typeface="Times New Roman" panose="02020603050405020304" pitchFamily="18" charset="0"/>
            </a:endParaRPr>
          </a:p>
          <a:p>
            <a:endParaRPr lang="ru-RU" dirty="0"/>
          </a:p>
        </p:txBody>
      </p:sp>
    </p:spTree>
    <p:extLst>
      <p:ext uri="{BB962C8B-B14F-4D97-AF65-F5344CB8AC3E}">
        <p14:creationId xmlns:p14="http://schemas.microsoft.com/office/powerpoint/2010/main" val="40525822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DF444F-F9E4-8241-832B-4D69B37389E4}"/>
              </a:ext>
            </a:extLst>
          </p:cNvPr>
          <p:cNvSpPr txBox="1"/>
          <p:nvPr/>
        </p:nvSpPr>
        <p:spPr>
          <a:xfrm>
            <a:off x="5550694" y="1105362"/>
            <a:ext cx="3993357" cy="5309146"/>
          </a:xfrm>
          <a:prstGeom prst="rect">
            <a:avLst/>
          </a:prstGeom>
          <a:noFill/>
        </p:spPr>
        <p:txBody>
          <a:bodyPr wrap="square">
            <a:spAutoFit/>
          </a:bodyPr>
          <a:lstStyle/>
          <a:p>
            <a:pPr>
              <a:spcBef>
                <a:spcPts val="600"/>
              </a:spcBef>
              <a:spcAft>
                <a:spcPts val="1200"/>
              </a:spcAft>
            </a:pPr>
            <a:r>
              <a:rPr lang="ru-RU"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Для таких видов работ в основном используют следующие растения: девичий виноград, клематис, плющ, различные виды </a:t>
            </a:r>
            <a:r>
              <a:rPr lang="ru-RU"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плестистой</a:t>
            </a:r>
            <a:r>
              <a:rPr lang="ru-RU"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розы, душистый горошек, жимолость и многие другие вьющиеся растения.</a:t>
            </a:r>
            <a:endParaRPr lang="ru-RU" sz="2400" dirty="0">
              <a:effectLst/>
              <a:latin typeface="Calibri" panose="020F0502020204030204" pitchFamily="34" charset="0"/>
              <a:ea typeface="Calibri" panose="020F0502020204030204" pitchFamily="34" charset="0"/>
              <a:cs typeface="Times New Roman" panose="02020603050405020304" pitchFamily="18" charset="0"/>
            </a:endParaRPr>
          </a:p>
          <a:p>
            <a:pPr>
              <a:spcBef>
                <a:spcPts val="600"/>
              </a:spcBef>
              <a:spcAft>
                <a:spcPts val="1200"/>
              </a:spcAft>
            </a:pPr>
            <a:r>
              <a:rPr lang="ru-RU"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Эти растения удобны в использовании для вертикального озеленения, так как способны обвивать любую опору, встречающуюся на их пути. Они держатся за опору всеми приспособлениями, имеющимися в их арсенале. Это могут быть как стебли с молодыми побегами, так и воздушные корни, и даже длинные черешки листьев и усики.</a:t>
            </a:r>
            <a:endParaRPr lang="ru-RU"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146" name="Picture 2" descr="Вертикальное озеленение. Виды вертикального озеленения">
            <a:extLst>
              <a:ext uri="{FF2B5EF4-FFF2-40B4-BE49-F238E27FC236}">
                <a16:creationId xmlns:a16="http://schemas.microsoft.com/office/drawing/2014/main" id="{3FCA7C6F-8552-79E1-9051-21EEED0727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7947" y="1105361"/>
            <a:ext cx="4180003" cy="530914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EB856FC-9FDF-6CC5-E89E-994004DB73FB}"/>
              </a:ext>
            </a:extLst>
          </p:cNvPr>
          <p:cNvSpPr txBox="1"/>
          <p:nvPr/>
        </p:nvSpPr>
        <p:spPr>
          <a:xfrm>
            <a:off x="2914650" y="142875"/>
            <a:ext cx="5843588" cy="523220"/>
          </a:xfrm>
          <a:prstGeom prst="rect">
            <a:avLst/>
          </a:prstGeom>
          <a:noFill/>
        </p:spPr>
        <p:txBody>
          <a:bodyPr wrap="square" rtlCol="0">
            <a:spAutoFit/>
          </a:bodyPr>
          <a:lstStyle/>
          <a:p>
            <a:r>
              <a:rPr lang="ru-RU" sz="2800" b="1" u="sng" dirty="0">
                <a:solidFill>
                  <a:schemeClr val="accent1"/>
                </a:solidFill>
              </a:rPr>
              <a:t>Виды используемых растений</a:t>
            </a:r>
          </a:p>
        </p:txBody>
      </p:sp>
    </p:spTree>
    <p:extLst>
      <p:ext uri="{BB962C8B-B14F-4D97-AF65-F5344CB8AC3E}">
        <p14:creationId xmlns:p14="http://schemas.microsoft.com/office/powerpoint/2010/main" val="37733690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78D8DA6-25C9-48AB-FA61-CB90CEDDA0AF}"/>
              </a:ext>
            </a:extLst>
          </p:cNvPr>
          <p:cNvSpPr txBox="1"/>
          <p:nvPr/>
        </p:nvSpPr>
        <p:spPr>
          <a:xfrm>
            <a:off x="495301" y="285750"/>
            <a:ext cx="3362325" cy="6848029"/>
          </a:xfrm>
          <a:prstGeom prst="rect">
            <a:avLst/>
          </a:prstGeom>
          <a:noFill/>
        </p:spPr>
        <p:txBody>
          <a:bodyPr wrap="square" rtlCol="0">
            <a:spAutoFit/>
          </a:bodyPr>
          <a:lstStyle/>
          <a:p>
            <a:pPr>
              <a:spcBef>
                <a:spcPts val="600"/>
              </a:spcBef>
              <a:spcAft>
                <a:spcPts val="1200"/>
              </a:spcAft>
            </a:pPr>
            <a:r>
              <a:rPr lang="ru-RU" sz="1800" b="1"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Вертикальное озеленение городов</a:t>
            </a:r>
            <a:r>
              <a:rPr lang="ru-RU"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становится все более популярным, причем именно лианы получили ведущее значение в декоративной отделке поверхностей, как жилых зданий, так и административных сооружений.</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pPr>
              <a:spcBef>
                <a:spcPts val="600"/>
              </a:spcBef>
              <a:spcAft>
                <a:spcPts val="1200"/>
              </a:spcAft>
            </a:pPr>
            <a:r>
              <a:rPr lang="ru-RU"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Параллельно с оздоровлением общей атмосферы, в городах решается еще одна проблема - это озеленение с минимальным использованием площади. Вот тут лиана и приходит на помощь, помогая увеличить зеленую зону за счет использования вертикальных стен.</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ru-RU" dirty="0"/>
          </a:p>
        </p:txBody>
      </p:sp>
      <p:pic>
        <p:nvPicPr>
          <p:cNvPr id="7170" name="Picture 2" descr="7 вертикальных садов по всему миру, которые могут превратить города в  джунгли">
            <a:extLst>
              <a:ext uri="{FF2B5EF4-FFF2-40B4-BE49-F238E27FC236}">
                <a16:creationId xmlns:a16="http://schemas.microsoft.com/office/drawing/2014/main" id="{44B214D2-B2DD-75E2-E976-4ABD150089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2764" y="1008856"/>
            <a:ext cx="7613935" cy="4840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636434"/>
      </p:ext>
    </p:extLst>
  </p:cSld>
  <p:clrMapOvr>
    <a:masterClrMapping/>
  </p:clrMapOvr>
</p:sld>
</file>

<file path=ppt/theme/theme1.xml><?xml version="1.0" encoding="utf-8"?>
<a:theme xmlns:a="http://schemas.openxmlformats.org/drawingml/2006/main" name="Аспект">
  <a:themeElements>
    <a:clrScheme name="Аспект">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Аспект">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Аспект">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{50AB0875-AFE7-E849-B1F4-18D0AAC421E7}tf10001060</Template>
  <TotalTime>77</TotalTime>
  <Words>493</Words>
  <Application>Microsoft Macintosh PowerPoint</Application>
  <PresentationFormat>Широкоэкранный</PresentationFormat>
  <Paragraphs>17</Paragraphs>
  <Slides>7</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7</vt:i4>
      </vt:variant>
    </vt:vector>
  </HeadingPairs>
  <TitlesOfParts>
    <vt:vector size="14" baseType="lpstr">
      <vt:lpstr>Arial</vt:lpstr>
      <vt:lpstr>Calibri</vt:lpstr>
      <vt:lpstr>PT Sans</vt:lpstr>
      <vt:lpstr>Times New Roman</vt:lpstr>
      <vt:lpstr>Trebuchet MS</vt:lpstr>
      <vt:lpstr>Wingdings 3</vt:lpstr>
      <vt:lpstr>Аспект</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Microsoft Office User</dc:creator>
  <cp:lastModifiedBy>Microsoft Office User</cp:lastModifiedBy>
  <cp:revision>1</cp:revision>
  <dcterms:created xsi:type="dcterms:W3CDTF">2022-10-25T08:23:51Z</dcterms:created>
  <dcterms:modified xsi:type="dcterms:W3CDTF">2022-10-25T09:41:17Z</dcterms:modified>
</cp:coreProperties>
</file>

<file path=docProps/thumbnail.jpeg>
</file>